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embeddedFontLst>
    <p:embeddedFont>
      <p:font typeface="Lato"/>
      <p:regular r:id="rId21"/>
      <p:bold r:id="rId22"/>
      <p:italic r:id="rId23"/>
      <p:boldItalic r:id="rId24"/>
    </p:embeddedFont>
    <p:embeddedFont>
      <p:font typeface="Lato Black"/>
      <p:bold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BA4F52-D943-46D1-8642-17490BFE0CAE}">
  <a:tblStyle styleId="{B1BA4F52-D943-46D1-8642-17490BFE0CA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Lato-bold.fntdata"/><Relationship Id="rId21" Type="http://schemas.openxmlformats.org/officeDocument/2006/relationships/font" Target="fonts/Lato-regular.fntdata"/><Relationship Id="rId24" Type="http://schemas.openxmlformats.org/officeDocument/2006/relationships/font" Target="fonts/Lato-boldItalic.fntdata"/><Relationship Id="rId23"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Black-boldItalic.fntdata"/><Relationship Id="rId25" Type="http://schemas.openxmlformats.org/officeDocument/2006/relationships/font" Target="fonts/LatoBlack-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9ea6585d9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9ea6585d9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9ea6585d9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9ea6585d9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9ea6585d9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9ea6585d9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9ea6585d9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9ea6585d9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9ea6585d9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9ea6585d9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9ea6585d9e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9ea6585d9e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9ea6585d9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9ea6585d9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9ea6585d9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9ea6585d9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9ea6585d9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9ea6585d9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9ea6585d9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9ea6585d9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9ea6585d9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9ea6585d9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9ea6585d9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9ea6585d9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9ea6585d9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9ea6585d9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9ea6585d9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9ea6585d9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type="title">
  <p:cSld name="TITLE">
    <p:spTree>
      <p:nvGrpSpPr>
        <p:cNvPr id="7" name="Shape 7"/>
        <p:cNvGrpSpPr/>
        <p:nvPr/>
      </p:nvGrpSpPr>
      <p:grpSpPr>
        <a:xfrm>
          <a:off x="0" y="0"/>
          <a:ext cx="0" cy="0"/>
          <a:chOff x="0" y="0"/>
          <a:chExt cx="0" cy="0"/>
        </a:xfrm>
      </p:grpSpPr>
      <p:sp>
        <p:nvSpPr>
          <p:cNvPr id="8" name="Google Shape;8;p2"/>
          <p:cNvSpPr/>
          <p:nvPr/>
        </p:nvSpPr>
        <p:spPr>
          <a:xfrm>
            <a:off x="842550" y="1385350"/>
            <a:ext cx="7458900" cy="2928600"/>
          </a:xfrm>
          <a:prstGeom prst="roundRect">
            <a:avLst>
              <a:gd fmla="val 16667" name="adj"/>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2"/>
          <p:cNvSpPr txBox="1"/>
          <p:nvPr/>
        </p:nvSpPr>
        <p:spPr>
          <a:xfrm>
            <a:off x="1072650" y="1780050"/>
            <a:ext cx="6998700" cy="195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Lato"/>
                <a:ea typeface="Lato"/>
                <a:cs typeface="Lato"/>
                <a:sym typeface="Lato"/>
              </a:rPr>
              <a:t>Text Features</a:t>
            </a:r>
            <a:endParaRPr sz="4800">
              <a:solidFill>
                <a:srgbClr val="FFFFFF"/>
              </a:solidFill>
              <a:latin typeface="Lato"/>
              <a:ea typeface="Lato"/>
              <a:cs typeface="Lato"/>
              <a:sym typeface="Lato"/>
            </a:endParaRPr>
          </a:p>
          <a:p>
            <a:pPr indent="0" lvl="0" marL="0" rtl="0" algn="ctr">
              <a:spcBef>
                <a:spcPts val="0"/>
              </a:spcBef>
              <a:spcAft>
                <a:spcPts val="0"/>
              </a:spcAft>
              <a:buNone/>
            </a:pPr>
            <a:r>
              <a:rPr lang="en" sz="4800">
                <a:solidFill>
                  <a:srgbClr val="FFFFFF"/>
                </a:solidFill>
                <a:latin typeface="Lato"/>
                <a:ea typeface="Lato"/>
                <a:cs typeface="Lato"/>
                <a:sym typeface="Lato"/>
              </a:rPr>
              <a:t>Glossary </a:t>
            </a:r>
            <a:endParaRPr sz="4800">
              <a:solidFill>
                <a:srgbClr val="FFFFFF"/>
              </a:solidFill>
              <a:latin typeface="Lato"/>
              <a:ea typeface="Lato"/>
              <a:cs typeface="Lato"/>
              <a:sym typeface="Lato"/>
            </a:endParaRPr>
          </a:p>
          <a:p>
            <a:pPr indent="0" lvl="0" marL="0" rtl="0" algn="ctr">
              <a:spcBef>
                <a:spcPts val="0"/>
              </a:spcBef>
              <a:spcAft>
                <a:spcPts val="0"/>
              </a:spcAft>
              <a:buNone/>
            </a:pPr>
            <a:r>
              <a:rPr lang="en">
                <a:solidFill>
                  <a:srgbClr val="FFFFFF"/>
                </a:solidFill>
                <a:latin typeface="Lato"/>
                <a:ea typeface="Lato"/>
                <a:cs typeface="Lato"/>
                <a:sym typeface="Lato"/>
              </a:rPr>
              <a:t>Text features are all the components of an article that are not the main body of text. </a:t>
            </a:r>
            <a:br>
              <a:rPr lang="en">
                <a:solidFill>
                  <a:srgbClr val="FFFFFF"/>
                </a:solidFill>
                <a:latin typeface="Lato"/>
                <a:ea typeface="Lato"/>
                <a:cs typeface="Lato"/>
                <a:sym typeface="Lato"/>
              </a:rPr>
            </a:br>
            <a:r>
              <a:rPr lang="en">
                <a:solidFill>
                  <a:srgbClr val="FFFFFF"/>
                </a:solidFill>
                <a:latin typeface="Lato"/>
                <a:ea typeface="Lato"/>
                <a:cs typeface="Lato"/>
                <a:sym typeface="Lato"/>
              </a:rPr>
              <a:t>On the following slides, you’ll explore common text features encountered in </a:t>
            </a:r>
            <a:r>
              <a:rPr i="1" lang="en">
                <a:solidFill>
                  <a:srgbClr val="FFFFFF"/>
                </a:solidFill>
                <a:latin typeface="Lato"/>
                <a:ea typeface="Lato"/>
                <a:cs typeface="Lato"/>
                <a:sym typeface="Lato"/>
              </a:rPr>
              <a:t>Scope.</a:t>
            </a:r>
            <a:r>
              <a:rPr lang="en">
                <a:solidFill>
                  <a:srgbClr val="FFFFFF"/>
                </a:solidFill>
                <a:latin typeface="Lato"/>
                <a:ea typeface="Lato"/>
                <a:cs typeface="Lato"/>
                <a:sym typeface="Lato"/>
              </a:rPr>
              <a:t> </a:t>
            </a:r>
            <a:endParaRPr sz="4800">
              <a:solidFill>
                <a:srgbClr val="FFFFFF"/>
              </a:solidFill>
              <a:latin typeface="Lato"/>
              <a:ea typeface="Lato"/>
              <a:cs typeface="Lato"/>
              <a:sym typeface="Lato"/>
            </a:endParaRPr>
          </a:p>
        </p:txBody>
      </p:sp>
      <p:pic>
        <p:nvPicPr>
          <p:cNvPr id="10" name="Google Shape;10;p2"/>
          <p:cNvPicPr preferRelativeResize="0"/>
          <p:nvPr/>
        </p:nvPicPr>
        <p:blipFill>
          <a:blip r:embed="rId2">
            <a:alphaModFix/>
          </a:blip>
          <a:stretch>
            <a:fillRect/>
          </a:stretch>
        </p:blipFill>
        <p:spPr>
          <a:xfrm>
            <a:off x="207875" y="253709"/>
            <a:ext cx="964975" cy="4386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p:cSld name="TITLE_4_1_1">
    <p:spTree>
      <p:nvGrpSpPr>
        <p:cNvPr id="56" name="Shape 56"/>
        <p:cNvGrpSpPr/>
        <p:nvPr/>
      </p:nvGrpSpPr>
      <p:grpSpPr>
        <a:xfrm>
          <a:off x="0" y="0"/>
          <a:ext cx="0" cy="0"/>
          <a:chOff x="0" y="0"/>
          <a:chExt cx="0" cy="0"/>
        </a:xfrm>
      </p:grpSpPr>
      <p:graphicFrame>
        <p:nvGraphicFramePr>
          <p:cNvPr id="57" name="Google Shape;57;p11"/>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caption</a:t>
                      </a:r>
                      <a:r>
                        <a:rPr b="1" lang="en" sz="2400">
                          <a:latin typeface="Lato"/>
                          <a:ea typeface="Lato"/>
                          <a:cs typeface="Lato"/>
                          <a:sym typeface="Lato"/>
                        </a:rPr>
                        <a:t> </a:t>
                      </a:r>
                      <a:endParaRPr b="1" sz="24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a label or brief explanation that accompanies a photograph or illustration</a:t>
                      </a:r>
                      <a:endParaRPr sz="18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rPr lang="en" sz="1800">
                          <a:latin typeface="Lato"/>
                          <a:ea typeface="Lato"/>
                          <a:cs typeface="Lato"/>
                          <a:sym typeface="Lato"/>
                        </a:rPr>
                        <a:t>A caption tell readers about what is shown in a photo or illustration. Sometimes, captions provide additional information related to the topic of the article.</a:t>
                      </a:r>
                      <a:endParaRPr sz="1800">
                        <a:latin typeface="Lato"/>
                        <a:ea typeface="Lato"/>
                        <a:cs typeface="Lato"/>
                        <a:sym typeface="Lato"/>
                      </a:endParaRPr>
                    </a:p>
                  </a:txBody>
                  <a:tcPr marT="91425" marB="91425" marR="91425" marL="91425">
                    <a:solidFill>
                      <a:srgbClr val="FFFFFF"/>
                    </a:solidFill>
                  </a:tcPr>
                </a:tc>
              </a:tr>
            </a:tbl>
          </a:graphicData>
        </a:graphic>
      </p:graphicFrame>
      <p:pic>
        <p:nvPicPr>
          <p:cNvPr id="58" name="Google Shape;58;p11"/>
          <p:cNvPicPr preferRelativeResize="0"/>
          <p:nvPr/>
        </p:nvPicPr>
        <p:blipFill>
          <a:blip r:embed="rId2">
            <a:alphaModFix/>
          </a:blip>
          <a:stretch>
            <a:fillRect/>
          </a:stretch>
        </p:blipFill>
        <p:spPr>
          <a:xfrm>
            <a:off x="3309201" y="1154601"/>
            <a:ext cx="2591301" cy="3402450"/>
          </a:xfrm>
          <a:prstGeom prst="rect">
            <a:avLst/>
          </a:prstGeom>
          <a:noFill/>
          <a:ln>
            <a:noFill/>
          </a:ln>
          <a:effectLst>
            <a:outerShdw blurRad="57150" rotWithShape="0" algn="bl" dir="5400000" dist="19050">
              <a:srgbClr val="000000">
                <a:alpha val="50000"/>
              </a:srgbClr>
            </a:outerShdw>
          </a:effectLst>
        </p:spPr>
      </p:pic>
      <p:sp>
        <p:nvSpPr>
          <p:cNvPr id="59" name="Google Shape;59;p11"/>
          <p:cNvSpPr/>
          <p:nvPr/>
        </p:nvSpPr>
        <p:spPr>
          <a:xfrm>
            <a:off x="4797325" y="2762100"/>
            <a:ext cx="286500" cy="253800"/>
          </a:xfrm>
          <a:prstGeom prst="roundRect">
            <a:avLst>
              <a:gd fmla="val 16667" name="adj"/>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1"/>
          <p:cNvSpPr/>
          <p:nvPr/>
        </p:nvSpPr>
        <p:spPr>
          <a:xfrm>
            <a:off x="3888925" y="3473475"/>
            <a:ext cx="371100" cy="384300"/>
          </a:xfrm>
          <a:prstGeom prst="roundRect">
            <a:avLst>
              <a:gd fmla="val 16667" name="adj"/>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1"/>
          <p:cNvSpPr/>
          <p:nvPr/>
        </p:nvSpPr>
        <p:spPr>
          <a:xfrm rot="10800000">
            <a:off x="5116203" y="2292773"/>
            <a:ext cx="389700" cy="6924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p:nvPr/>
        </p:nvSpPr>
        <p:spPr>
          <a:xfrm rot="10800000">
            <a:off x="4260028" y="3047973"/>
            <a:ext cx="389700" cy="6924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p:cSld name="TITLE_3_1_1_1_2">
    <p:spTree>
      <p:nvGrpSpPr>
        <p:cNvPr id="63" name="Shape 63"/>
        <p:cNvGrpSpPr/>
        <p:nvPr/>
      </p:nvGrpSpPr>
      <p:grpSpPr>
        <a:xfrm>
          <a:off x="0" y="0"/>
          <a:ext cx="0" cy="0"/>
          <a:chOff x="0" y="0"/>
          <a:chExt cx="0" cy="0"/>
        </a:xfrm>
      </p:grpSpPr>
      <p:graphicFrame>
        <p:nvGraphicFramePr>
          <p:cNvPr id="64" name="Google Shape;64;p12"/>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 </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EXAMPLES</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inset </a:t>
                      </a:r>
                      <a:endParaRPr sz="2400">
                        <a:latin typeface="Lato Black"/>
                        <a:ea typeface="Lato Black"/>
                        <a:cs typeface="Lato Black"/>
                        <a:sym typeface="Lato Black"/>
                      </a:endParaRPr>
                    </a:p>
                    <a:p>
                      <a:pPr indent="0" lvl="0" marL="0" rtl="0" algn="l">
                        <a:spcBef>
                          <a:spcPts val="0"/>
                        </a:spcBef>
                        <a:spcAft>
                          <a:spcPts val="0"/>
                        </a:spcAft>
                        <a:buNone/>
                      </a:pPr>
                      <a:r>
                        <a:rPr lang="en" sz="1800">
                          <a:latin typeface="Lato"/>
                          <a:ea typeface="Lato"/>
                          <a:cs typeface="Lato"/>
                          <a:sym typeface="Lato"/>
                        </a:rPr>
                        <a:t>a small picture, diagram, or map that is inside a larger one </a:t>
                      </a:r>
                      <a:endParaRPr sz="24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rPr lang="en" sz="1800">
                          <a:solidFill>
                            <a:schemeClr val="dk1"/>
                          </a:solidFill>
                          <a:latin typeface="Lato"/>
                          <a:ea typeface="Lato"/>
                          <a:cs typeface="Lato"/>
                          <a:sym typeface="Lato"/>
                        </a:rPr>
                        <a:t>An inset may give readers a zoomed in or zoomed out version of an image. Or, an inset may show an image that is related to the larger image.</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a:p>
                  </a:txBody>
                  <a:tcPr marT="91425" marB="91425" marR="91425" marL="91425">
                    <a:solidFill>
                      <a:srgbClr val="FFFFFF"/>
                    </a:solidFill>
                  </a:tcPr>
                </a:tc>
              </a:tr>
            </a:tbl>
          </a:graphicData>
        </a:graphic>
      </p:graphicFrame>
      <p:pic>
        <p:nvPicPr>
          <p:cNvPr id="65" name="Google Shape;65;p12"/>
          <p:cNvPicPr preferRelativeResize="0"/>
          <p:nvPr/>
        </p:nvPicPr>
        <p:blipFill>
          <a:blip r:embed="rId2">
            <a:alphaModFix/>
          </a:blip>
          <a:stretch>
            <a:fillRect/>
          </a:stretch>
        </p:blipFill>
        <p:spPr>
          <a:xfrm>
            <a:off x="3334711" y="1018925"/>
            <a:ext cx="2540275" cy="3438899"/>
          </a:xfrm>
          <a:prstGeom prst="rect">
            <a:avLst/>
          </a:prstGeom>
          <a:noFill/>
          <a:ln>
            <a:noFill/>
          </a:ln>
        </p:spPr>
      </p:pic>
      <p:sp>
        <p:nvSpPr>
          <p:cNvPr id="66" name="Google Shape;66;p12"/>
          <p:cNvSpPr/>
          <p:nvPr/>
        </p:nvSpPr>
        <p:spPr>
          <a:xfrm rot="10800000">
            <a:off x="5260982" y="2320915"/>
            <a:ext cx="598200" cy="8349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2"/>
          <p:cNvSpPr/>
          <p:nvPr/>
        </p:nvSpPr>
        <p:spPr>
          <a:xfrm>
            <a:off x="4272775" y="2630475"/>
            <a:ext cx="988200" cy="598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2"/>
          <p:cNvSpPr/>
          <p:nvPr/>
        </p:nvSpPr>
        <p:spPr>
          <a:xfrm>
            <a:off x="4592875" y="1572025"/>
            <a:ext cx="542100" cy="598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2"/>
          <p:cNvSpPr/>
          <p:nvPr/>
        </p:nvSpPr>
        <p:spPr>
          <a:xfrm rot="10800000">
            <a:off x="5134982" y="1220715"/>
            <a:ext cx="598200" cy="8349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p:cSld name="TITLE_3">
    <p:spTree>
      <p:nvGrpSpPr>
        <p:cNvPr id="70" name="Shape 70"/>
        <p:cNvGrpSpPr/>
        <p:nvPr/>
      </p:nvGrpSpPr>
      <p:grpSpPr>
        <a:xfrm>
          <a:off x="0" y="0"/>
          <a:ext cx="0" cy="0"/>
          <a:chOff x="0" y="0"/>
          <a:chExt cx="0" cy="0"/>
        </a:xfrm>
      </p:grpSpPr>
      <p:graphicFrame>
        <p:nvGraphicFramePr>
          <p:cNvPr id="71" name="Google Shape;71;p13"/>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 </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sidebar</a:t>
                      </a:r>
                      <a:endParaRPr sz="2400">
                        <a:latin typeface="Lato Black"/>
                        <a:ea typeface="Lato Black"/>
                        <a:cs typeface="Lato Black"/>
                        <a:sym typeface="Lato Black"/>
                      </a:endParaRPr>
                    </a:p>
                    <a:p>
                      <a:pPr indent="0" lvl="0" marL="0" rtl="0" algn="l">
                        <a:spcBef>
                          <a:spcPts val="0"/>
                        </a:spcBef>
                        <a:spcAft>
                          <a:spcPts val="0"/>
                        </a:spcAft>
                        <a:buClr>
                          <a:schemeClr val="dk1"/>
                        </a:buClr>
                        <a:buSzPts val="1100"/>
                        <a:buFont typeface="Arial"/>
                        <a:buNone/>
                      </a:pPr>
                      <a:r>
                        <a:rPr lang="en" sz="1800">
                          <a:latin typeface="Lato"/>
                          <a:ea typeface="Lato"/>
                          <a:cs typeface="Lato"/>
                          <a:sym typeface="Lato"/>
                        </a:rPr>
                        <a:t>a short article placed alongside a longer article, usually appearing in a box</a:t>
                      </a:r>
                      <a:endParaRPr sz="24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 sidebar may contain additional information about a detail mentioned in the text or it may present new or contrasting information. </a:t>
                      </a:r>
                      <a:endParaRPr/>
                    </a:p>
                  </a:txBody>
                  <a:tcPr marT="91425" marB="91425" marR="91425" marL="91425">
                    <a:solidFill>
                      <a:srgbClr val="FFFFFF"/>
                    </a:solidFill>
                  </a:tcPr>
                </a:tc>
              </a:tr>
            </a:tbl>
          </a:graphicData>
        </a:graphic>
      </p:graphicFrame>
      <p:pic>
        <p:nvPicPr>
          <p:cNvPr id="72" name="Google Shape;72;p13"/>
          <p:cNvPicPr preferRelativeResize="0"/>
          <p:nvPr/>
        </p:nvPicPr>
        <p:blipFill>
          <a:blip r:embed="rId2">
            <a:alphaModFix/>
          </a:blip>
          <a:stretch>
            <a:fillRect/>
          </a:stretch>
        </p:blipFill>
        <p:spPr>
          <a:xfrm>
            <a:off x="3309201" y="1166951"/>
            <a:ext cx="2591301" cy="3402450"/>
          </a:xfrm>
          <a:prstGeom prst="rect">
            <a:avLst/>
          </a:prstGeom>
          <a:noFill/>
          <a:ln>
            <a:noFill/>
          </a:ln>
          <a:effectLst>
            <a:outerShdw blurRad="57150" rotWithShape="0" algn="bl" dir="5400000" dist="19050">
              <a:srgbClr val="000000">
                <a:alpha val="50000"/>
              </a:srgbClr>
            </a:outerShdw>
          </a:effectLst>
        </p:spPr>
      </p:pic>
      <p:sp>
        <p:nvSpPr>
          <p:cNvPr id="73" name="Google Shape;73;p13"/>
          <p:cNvSpPr/>
          <p:nvPr/>
        </p:nvSpPr>
        <p:spPr>
          <a:xfrm rot="-5398276">
            <a:off x="4472950" y="2523878"/>
            <a:ext cx="598200" cy="5268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3246000" y="1060175"/>
            <a:ext cx="2717700" cy="1428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3">
  <p:cSld name="TITLE_3_1_1">
    <p:spTree>
      <p:nvGrpSpPr>
        <p:cNvPr id="75" name="Shape 75"/>
        <p:cNvGrpSpPr/>
        <p:nvPr/>
      </p:nvGrpSpPr>
      <p:grpSpPr>
        <a:xfrm>
          <a:off x="0" y="0"/>
          <a:ext cx="0" cy="0"/>
          <a:chOff x="0" y="0"/>
          <a:chExt cx="0" cy="0"/>
        </a:xfrm>
      </p:grpSpPr>
      <p:graphicFrame>
        <p:nvGraphicFramePr>
          <p:cNvPr id="76" name="Google Shape;76;p14"/>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 </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diagram</a:t>
                      </a:r>
                      <a:endParaRPr sz="2400">
                        <a:latin typeface="Lato Black"/>
                        <a:ea typeface="Lato Black"/>
                        <a:cs typeface="Lato Black"/>
                        <a:sym typeface="Lato Black"/>
                      </a:endParaRPr>
                    </a:p>
                    <a:p>
                      <a:pPr indent="0" lvl="0" marL="0" rtl="0" algn="l">
                        <a:spcBef>
                          <a:spcPts val="0"/>
                        </a:spcBef>
                        <a:spcAft>
                          <a:spcPts val="0"/>
                        </a:spcAft>
                        <a:buNone/>
                      </a:pPr>
                      <a:r>
                        <a:rPr lang="en" sz="1800">
                          <a:latin typeface="Lato"/>
                          <a:ea typeface="Lato"/>
                          <a:cs typeface="Lato"/>
                          <a:sym typeface="Lato"/>
                        </a:rPr>
                        <a:t>a drawing or graphic that makes something clearer or easier to understand</a:t>
                      </a:r>
                      <a:r>
                        <a:rPr lang="en" sz="1800">
                          <a:latin typeface="Lato"/>
                          <a:ea typeface="Lato"/>
                          <a:cs typeface="Lato"/>
                          <a:sym typeface="Lato"/>
                        </a:rPr>
                        <a:t> </a:t>
                      </a:r>
                      <a:endParaRPr sz="24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rPr lang="en" sz="1800">
                          <a:solidFill>
                            <a:schemeClr val="dk1"/>
                          </a:solidFill>
                          <a:latin typeface="Lato"/>
                          <a:ea typeface="Lato"/>
                          <a:cs typeface="Lato"/>
                          <a:sym typeface="Lato"/>
                        </a:rPr>
                        <a:t>A diagram </a:t>
                      </a:r>
                      <a:r>
                        <a:rPr lang="en" sz="1800">
                          <a:solidFill>
                            <a:schemeClr val="dk1"/>
                          </a:solidFill>
                          <a:latin typeface="Lato"/>
                          <a:ea typeface="Lato"/>
                          <a:cs typeface="Lato"/>
                          <a:sym typeface="Lato"/>
                        </a:rPr>
                        <a:t>helps readers visualize something complex that the author is describing in the text.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txBody>
                  <a:tcPr marT="91425" marB="91425" marR="91425" marL="91425">
                    <a:solidFill>
                      <a:srgbClr val="FFFFFF"/>
                    </a:solidFill>
                  </a:tcPr>
                </a:tc>
              </a:tr>
            </a:tbl>
          </a:graphicData>
        </a:graphic>
      </p:graphicFrame>
      <p:pic>
        <p:nvPicPr>
          <p:cNvPr id="77" name="Google Shape;77;p14"/>
          <p:cNvPicPr preferRelativeResize="0"/>
          <p:nvPr/>
        </p:nvPicPr>
        <p:blipFill>
          <a:blip r:embed="rId2">
            <a:alphaModFix/>
          </a:blip>
          <a:stretch>
            <a:fillRect/>
          </a:stretch>
        </p:blipFill>
        <p:spPr>
          <a:xfrm>
            <a:off x="3279802" y="1116700"/>
            <a:ext cx="2650101" cy="3538501"/>
          </a:xfrm>
          <a:prstGeom prst="rect">
            <a:avLst/>
          </a:prstGeom>
          <a:noFill/>
          <a:ln>
            <a:noFill/>
          </a:ln>
          <a:effectLst>
            <a:outerShdw blurRad="57150" rotWithShape="0" algn="bl" dir="5400000" dist="19050">
              <a:srgbClr val="000000">
                <a:alpha val="50000"/>
              </a:srgbClr>
            </a:outerShdw>
          </a:effectLst>
        </p:spPr>
      </p:pic>
      <p:sp>
        <p:nvSpPr>
          <p:cNvPr id="78" name="Google Shape;78;p14"/>
          <p:cNvSpPr/>
          <p:nvPr/>
        </p:nvSpPr>
        <p:spPr>
          <a:xfrm flipH="1" rot="10800000">
            <a:off x="3541282" y="1294215"/>
            <a:ext cx="598200" cy="8349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a:off x="4139475" y="1116700"/>
            <a:ext cx="1826100" cy="1308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4">
  <p:cSld name="TITLE_3_1_1_1_1">
    <p:spTree>
      <p:nvGrpSpPr>
        <p:cNvPr id="80" name="Shape 80"/>
        <p:cNvGrpSpPr/>
        <p:nvPr/>
      </p:nvGrpSpPr>
      <p:grpSpPr>
        <a:xfrm>
          <a:off x="0" y="0"/>
          <a:ext cx="0" cy="0"/>
          <a:chOff x="0" y="0"/>
          <a:chExt cx="0" cy="0"/>
        </a:xfrm>
      </p:grpSpPr>
      <p:graphicFrame>
        <p:nvGraphicFramePr>
          <p:cNvPr id="81" name="Google Shape;81;p15"/>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 </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chart </a:t>
                      </a:r>
                      <a:endParaRPr sz="2400">
                        <a:latin typeface="Lato Black"/>
                        <a:ea typeface="Lato Black"/>
                        <a:cs typeface="Lato Black"/>
                        <a:sym typeface="Lato Black"/>
                      </a:endParaRPr>
                    </a:p>
                    <a:p>
                      <a:pPr indent="0" lvl="0" marL="0" rtl="0" algn="l">
                        <a:spcBef>
                          <a:spcPts val="0"/>
                        </a:spcBef>
                        <a:spcAft>
                          <a:spcPts val="0"/>
                        </a:spcAft>
                        <a:buNone/>
                      </a:pPr>
                      <a:r>
                        <a:rPr lang="en" sz="1800">
                          <a:latin typeface="Lato"/>
                          <a:ea typeface="Lato"/>
                          <a:cs typeface="Lato"/>
                          <a:sym typeface="Lato"/>
                        </a:rPr>
                        <a:t>a representation of data in the form of a table or graph </a:t>
                      </a:r>
                      <a:endParaRPr sz="24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rPr lang="en" sz="1800">
                          <a:solidFill>
                            <a:schemeClr val="dk1"/>
                          </a:solidFill>
                          <a:latin typeface="Lato"/>
                          <a:ea typeface="Lato"/>
                          <a:cs typeface="Lato"/>
                          <a:sym typeface="Lato"/>
                        </a:rPr>
                        <a:t>A chart’s data</a:t>
                      </a:r>
                      <a:r>
                        <a:rPr lang="en" sz="1800">
                          <a:solidFill>
                            <a:schemeClr val="dk1"/>
                          </a:solidFill>
                          <a:latin typeface="Lato"/>
                          <a:ea typeface="Lato"/>
                          <a:cs typeface="Lato"/>
                          <a:sym typeface="Lato"/>
                        </a:rPr>
                        <a:t> relates to or elaborates on something in the main text. </a:t>
                      </a:r>
                      <a:endParaRPr/>
                    </a:p>
                  </a:txBody>
                  <a:tcPr marT="91425" marB="91425" marR="91425" marL="91425">
                    <a:solidFill>
                      <a:srgbClr val="FFFFFF"/>
                    </a:solidFill>
                  </a:tcPr>
                </a:tc>
              </a:tr>
            </a:tbl>
          </a:graphicData>
        </a:graphic>
      </p:graphicFrame>
      <p:pic>
        <p:nvPicPr>
          <p:cNvPr id="82" name="Google Shape;82;p15"/>
          <p:cNvPicPr preferRelativeResize="0"/>
          <p:nvPr/>
        </p:nvPicPr>
        <p:blipFill>
          <a:blip r:embed="rId2">
            <a:alphaModFix/>
          </a:blip>
          <a:stretch>
            <a:fillRect/>
          </a:stretch>
        </p:blipFill>
        <p:spPr>
          <a:xfrm>
            <a:off x="3263724" y="1058575"/>
            <a:ext cx="2682250" cy="3598125"/>
          </a:xfrm>
          <a:prstGeom prst="rect">
            <a:avLst/>
          </a:prstGeom>
          <a:noFill/>
          <a:ln>
            <a:noFill/>
          </a:ln>
        </p:spPr>
      </p:pic>
      <p:sp>
        <p:nvSpPr>
          <p:cNvPr id="83" name="Google Shape;83;p15"/>
          <p:cNvSpPr/>
          <p:nvPr/>
        </p:nvSpPr>
        <p:spPr>
          <a:xfrm>
            <a:off x="3400775" y="1660850"/>
            <a:ext cx="1003200" cy="606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p:nvPr/>
        </p:nvSpPr>
        <p:spPr>
          <a:xfrm rot="10800000">
            <a:off x="4403982" y="1297815"/>
            <a:ext cx="598200" cy="8349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p:cSld name="TITLE_4">
    <p:spTree>
      <p:nvGrpSpPr>
        <p:cNvPr id="11" name="Shape 11"/>
        <p:cNvGrpSpPr/>
        <p:nvPr/>
      </p:nvGrpSpPr>
      <p:grpSpPr>
        <a:xfrm>
          <a:off x="0" y="0"/>
          <a:ext cx="0" cy="0"/>
          <a:chOff x="0" y="0"/>
          <a:chExt cx="0" cy="0"/>
        </a:xfrm>
      </p:grpSpPr>
      <p:graphicFrame>
        <p:nvGraphicFramePr>
          <p:cNvPr id="12" name="Google Shape;12;p3"/>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headline</a:t>
                      </a:r>
                      <a:endParaRPr b="1" sz="24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the title of an article in a newspaper or magazine or on a website</a:t>
                      </a:r>
                      <a:endParaRPr sz="18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rPr lang="en" sz="1800">
                          <a:latin typeface="Lato"/>
                          <a:ea typeface="Lato"/>
                          <a:cs typeface="Lato"/>
                          <a:sym typeface="Lato"/>
                        </a:rPr>
                        <a:t>A h</a:t>
                      </a:r>
                      <a:r>
                        <a:rPr lang="en" sz="1800">
                          <a:latin typeface="Lato"/>
                          <a:ea typeface="Lato"/>
                          <a:cs typeface="Lato"/>
                          <a:sym typeface="Lato"/>
                        </a:rPr>
                        <a:t>eadline grabs the reader’s attention and often provides a hint to what the article is about. </a:t>
                      </a:r>
                      <a:endParaRPr sz="1800">
                        <a:latin typeface="Lato"/>
                        <a:ea typeface="Lato"/>
                        <a:cs typeface="Lato"/>
                        <a:sym typeface="Lato"/>
                      </a:endParaRPr>
                    </a:p>
                  </a:txBody>
                  <a:tcPr marT="91425" marB="91425" marR="91425" marL="91425">
                    <a:solidFill>
                      <a:srgbClr val="FFFFFF"/>
                    </a:solidFill>
                  </a:tcPr>
                </a:tc>
              </a:tr>
            </a:tbl>
          </a:graphicData>
        </a:graphic>
      </p:graphicFrame>
      <p:pic>
        <p:nvPicPr>
          <p:cNvPr id="13" name="Google Shape;13;p3"/>
          <p:cNvPicPr preferRelativeResize="0"/>
          <p:nvPr/>
        </p:nvPicPr>
        <p:blipFill>
          <a:blip r:embed="rId2">
            <a:alphaModFix/>
          </a:blip>
          <a:stretch>
            <a:fillRect/>
          </a:stretch>
        </p:blipFill>
        <p:spPr>
          <a:xfrm>
            <a:off x="3260100" y="1372500"/>
            <a:ext cx="2623800" cy="1755850"/>
          </a:xfrm>
          <a:prstGeom prst="rect">
            <a:avLst/>
          </a:prstGeom>
          <a:noFill/>
          <a:ln>
            <a:noFill/>
          </a:ln>
        </p:spPr>
      </p:pic>
      <p:sp>
        <p:nvSpPr>
          <p:cNvPr id="14" name="Google Shape;14;p3"/>
          <p:cNvSpPr/>
          <p:nvPr/>
        </p:nvSpPr>
        <p:spPr>
          <a:xfrm>
            <a:off x="3260100" y="1581575"/>
            <a:ext cx="1279500" cy="721200"/>
          </a:xfrm>
          <a:prstGeom prst="roundRect">
            <a:avLst>
              <a:gd fmla="val 16667" name="adj"/>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p:nvPr/>
        </p:nvSpPr>
        <p:spPr>
          <a:xfrm rot="10800000">
            <a:off x="4539607" y="1136515"/>
            <a:ext cx="598200" cy="8349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p:cSld name="TITLE_4_2">
    <p:spTree>
      <p:nvGrpSpPr>
        <p:cNvPr id="16" name="Shape 16"/>
        <p:cNvGrpSpPr/>
        <p:nvPr/>
      </p:nvGrpSpPr>
      <p:grpSpPr>
        <a:xfrm>
          <a:off x="0" y="0"/>
          <a:ext cx="0" cy="0"/>
          <a:chOff x="0" y="0"/>
          <a:chExt cx="0" cy="0"/>
        </a:xfrm>
      </p:grpSpPr>
      <p:graphicFrame>
        <p:nvGraphicFramePr>
          <p:cNvPr id="17" name="Google Shape;17;p4"/>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subtitle</a:t>
                      </a:r>
                      <a:endParaRPr b="1" sz="24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a phrase or short sentence or two that appears in smaller print near the headline, sometimes called a tagline or a dek </a:t>
                      </a:r>
                      <a:endParaRPr sz="18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rPr lang="en" sz="1800">
                          <a:latin typeface="Lato"/>
                          <a:ea typeface="Lato"/>
                          <a:cs typeface="Lato"/>
                          <a:sym typeface="Lato"/>
                        </a:rPr>
                        <a:t>A subtitle </a:t>
                      </a:r>
                      <a:r>
                        <a:rPr lang="en" sz="1800">
                          <a:solidFill>
                            <a:schemeClr val="dk1"/>
                          </a:solidFill>
                          <a:latin typeface="Lato"/>
                          <a:ea typeface="Lato"/>
                          <a:cs typeface="Lato"/>
                          <a:sym typeface="Lato"/>
                        </a:rPr>
                        <a:t>previews or summarizes what an article is about.</a:t>
                      </a:r>
                      <a:endParaRPr sz="1800">
                        <a:latin typeface="Lato"/>
                        <a:ea typeface="Lato"/>
                        <a:cs typeface="Lato"/>
                        <a:sym typeface="Lato"/>
                      </a:endParaRPr>
                    </a:p>
                  </a:txBody>
                  <a:tcPr marT="91425" marB="91425" marR="91425" marL="91425">
                    <a:solidFill>
                      <a:srgbClr val="FFFFFF"/>
                    </a:solidFill>
                  </a:tcPr>
                </a:tc>
              </a:tr>
            </a:tbl>
          </a:graphicData>
        </a:graphic>
      </p:graphicFrame>
      <p:pic>
        <p:nvPicPr>
          <p:cNvPr id="18" name="Google Shape;18;p4"/>
          <p:cNvPicPr preferRelativeResize="0"/>
          <p:nvPr/>
        </p:nvPicPr>
        <p:blipFill>
          <a:blip r:embed="rId2">
            <a:alphaModFix/>
          </a:blip>
          <a:stretch>
            <a:fillRect/>
          </a:stretch>
        </p:blipFill>
        <p:spPr>
          <a:xfrm>
            <a:off x="3260100" y="1372500"/>
            <a:ext cx="2623800" cy="1755850"/>
          </a:xfrm>
          <a:prstGeom prst="rect">
            <a:avLst/>
          </a:prstGeom>
          <a:noFill/>
          <a:ln>
            <a:noFill/>
          </a:ln>
        </p:spPr>
      </p:pic>
      <p:sp>
        <p:nvSpPr>
          <p:cNvPr id="19" name="Google Shape;19;p4"/>
          <p:cNvSpPr/>
          <p:nvPr/>
        </p:nvSpPr>
        <p:spPr>
          <a:xfrm>
            <a:off x="3395550" y="2260400"/>
            <a:ext cx="814500" cy="277500"/>
          </a:xfrm>
          <a:prstGeom prst="roundRect">
            <a:avLst>
              <a:gd fmla="val 16667" name="adj"/>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rot="10800000">
            <a:off x="4229557" y="1702990"/>
            <a:ext cx="598200" cy="8349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p:cSld name="TITLE_4_2_2">
    <p:spTree>
      <p:nvGrpSpPr>
        <p:cNvPr id="21" name="Shape 21"/>
        <p:cNvGrpSpPr/>
        <p:nvPr/>
      </p:nvGrpSpPr>
      <p:grpSpPr>
        <a:xfrm>
          <a:off x="0" y="0"/>
          <a:ext cx="0" cy="0"/>
          <a:chOff x="0" y="0"/>
          <a:chExt cx="0" cy="0"/>
        </a:xfrm>
      </p:grpSpPr>
      <p:graphicFrame>
        <p:nvGraphicFramePr>
          <p:cNvPr id="22" name="Google Shape;22;p5"/>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byline</a:t>
                      </a:r>
                      <a:endParaRPr b="1" sz="24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a line naming the writer(s) of an article or story</a:t>
                      </a:r>
                      <a:r>
                        <a:rPr lang="en" sz="1800">
                          <a:latin typeface="Lato"/>
                          <a:ea typeface="Lato"/>
                          <a:cs typeface="Lato"/>
                          <a:sym typeface="Lato"/>
                        </a:rPr>
                        <a:t> </a:t>
                      </a:r>
                      <a:endParaRPr sz="18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rPr lang="en" sz="1800">
                          <a:latin typeface="Lato"/>
                          <a:ea typeface="Lato"/>
                          <a:cs typeface="Lato"/>
                          <a:sym typeface="Lato"/>
                        </a:rPr>
                        <a:t>A byline tells you who wrote the story and is useful when you need to cite sources in your writing.</a:t>
                      </a:r>
                      <a:endParaRPr sz="1800">
                        <a:latin typeface="Lato"/>
                        <a:ea typeface="Lato"/>
                        <a:cs typeface="Lato"/>
                        <a:sym typeface="Lato"/>
                      </a:endParaRPr>
                    </a:p>
                  </a:txBody>
                  <a:tcPr marT="91425" marB="91425" marR="91425" marL="91425">
                    <a:solidFill>
                      <a:srgbClr val="FFFFFF"/>
                    </a:solidFill>
                  </a:tcPr>
                </a:tc>
              </a:tr>
            </a:tbl>
          </a:graphicData>
        </a:graphic>
      </p:graphicFrame>
      <p:pic>
        <p:nvPicPr>
          <p:cNvPr id="23" name="Google Shape;23;p5"/>
          <p:cNvPicPr preferRelativeResize="0"/>
          <p:nvPr/>
        </p:nvPicPr>
        <p:blipFill>
          <a:blip r:embed="rId2">
            <a:alphaModFix/>
          </a:blip>
          <a:stretch>
            <a:fillRect/>
          </a:stretch>
        </p:blipFill>
        <p:spPr>
          <a:xfrm>
            <a:off x="3260100" y="1372500"/>
            <a:ext cx="2623800" cy="1755850"/>
          </a:xfrm>
          <a:prstGeom prst="rect">
            <a:avLst/>
          </a:prstGeom>
          <a:noFill/>
          <a:ln>
            <a:noFill/>
          </a:ln>
        </p:spPr>
      </p:pic>
      <p:sp>
        <p:nvSpPr>
          <p:cNvPr id="24" name="Google Shape;24;p5"/>
          <p:cNvSpPr/>
          <p:nvPr/>
        </p:nvSpPr>
        <p:spPr>
          <a:xfrm>
            <a:off x="3403325" y="2488225"/>
            <a:ext cx="419400" cy="140700"/>
          </a:xfrm>
          <a:prstGeom prst="roundRect">
            <a:avLst>
              <a:gd fmla="val 16667" name="adj"/>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5"/>
          <p:cNvSpPr/>
          <p:nvPr/>
        </p:nvSpPr>
        <p:spPr>
          <a:xfrm rot="10800000">
            <a:off x="3846557" y="1875240"/>
            <a:ext cx="598200" cy="8349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p:cSld name="TITLE_4_2_2_1">
    <p:spTree>
      <p:nvGrpSpPr>
        <p:cNvPr id="26" name="Shape 26"/>
        <p:cNvGrpSpPr/>
        <p:nvPr/>
      </p:nvGrpSpPr>
      <p:grpSpPr>
        <a:xfrm>
          <a:off x="0" y="0"/>
          <a:ext cx="0" cy="0"/>
          <a:chOff x="0" y="0"/>
          <a:chExt cx="0" cy="0"/>
        </a:xfrm>
      </p:grpSpPr>
      <p:graphicFrame>
        <p:nvGraphicFramePr>
          <p:cNvPr id="27" name="Google Shape;27;p6"/>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publication date</a:t>
                      </a:r>
                      <a:endParaRPr b="1" sz="24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the date on which the magazine is published, or made available to be read by the public</a:t>
                      </a:r>
                      <a:r>
                        <a:rPr lang="en" sz="1800">
                          <a:latin typeface="Lato"/>
                          <a:ea typeface="Lato"/>
                          <a:cs typeface="Lato"/>
                          <a:sym typeface="Lato"/>
                        </a:rPr>
                        <a:t> </a:t>
                      </a:r>
                      <a:endParaRPr sz="18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rPr lang="en" sz="1800">
                          <a:latin typeface="Lato"/>
                          <a:ea typeface="Lato"/>
                          <a:cs typeface="Lato"/>
                          <a:sym typeface="Lato"/>
                        </a:rPr>
                        <a:t>This information can also come in handy when citing sources in your writing.</a:t>
                      </a:r>
                      <a:endParaRPr sz="1800">
                        <a:latin typeface="Lato"/>
                        <a:ea typeface="Lato"/>
                        <a:cs typeface="Lato"/>
                        <a:sym typeface="Lato"/>
                      </a:endParaRPr>
                    </a:p>
                  </a:txBody>
                  <a:tcPr marT="91425" marB="91425" marR="91425" marL="91425">
                    <a:solidFill>
                      <a:srgbClr val="FFFFFF"/>
                    </a:solidFill>
                  </a:tcPr>
                </a:tc>
              </a:tr>
            </a:tbl>
          </a:graphicData>
        </a:graphic>
      </p:graphicFrame>
      <p:pic>
        <p:nvPicPr>
          <p:cNvPr id="28" name="Google Shape;28;p6"/>
          <p:cNvPicPr preferRelativeResize="0"/>
          <p:nvPr/>
        </p:nvPicPr>
        <p:blipFill>
          <a:blip r:embed="rId2">
            <a:alphaModFix/>
          </a:blip>
          <a:stretch>
            <a:fillRect/>
          </a:stretch>
        </p:blipFill>
        <p:spPr>
          <a:xfrm>
            <a:off x="3260100" y="1372500"/>
            <a:ext cx="2623800" cy="1755850"/>
          </a:xfrm>
          <a:prstGeom prst="rect">
            <a:avLst/>
          </a:prstGeom>
          <a:noFill/>
          <a:ln>
            <a:noFill/>
          </a:ln>
        </p:spPr>
      </p:pic>
      <p:sp>
        <p:nvSpPr>
          <p:cNvPr id="29" name="Google Shape;29;p6"/>
          <p:cNvSpPr/>
          <p:nvPr/>
        </p:nvSpPr>
        <p:spPr>
          <a:xfrm>
            <a:off x="3529125" y="3015850"/>
            <a:ext cx="166500" cy="112500"/>
          </a:xfrm>
          <a:prstGeom prst="roundRect">
            <a:avLst>
              <a:gd fmla="val 16667" name="adj"/>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6"/>
          <p:cNvSpPr/>
          <p:nvPr/>
        </p:nvSpPr>
        <p:spPr>
          <a:xfrm rot="10800000">
            <a:off x="3719732" y="2382865"/>
            <a:ext cx="598200" cy="8349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 name="Google Shape;31;p6"/>
          <p:cNvPicPr preferRelativeResize="0"/>
          <p:nvPr/>
        </p:nvPicPr>
        <p:blipFill>
          <a:blip r:embed="rId3">
            <a:alphaModFix/>
          </a:blip>
          <a:stretch>
            <a:fillRect/>
          </a:stretch>
        </p:blipFill>
        <p:spPr>
          <a:xfrm>
            <a:off x="4579450" y="2661025"/>
            <a:ext cx="1354625" cy="1823374"/>
          </a:xfrm>
          <a:prstGeom prst="rect">
            <a:avLst/>
          </a:prstGeom>
          <a:noFill/>
          <a:ln>
            <a:noFill/>
          </a:ln>
          <a:effectLst>
            <a:outerShdw blurRad="57150" rotWithShape="0" algn="bl" dir="5400000" dist="19050">
              <a:srgbClr val="000000">
                <a:alpha val="50000"/>
              </a:srgbClr>
            </a:outerShdw>
          </a:effectLst>
        </p:spPr>
      </p:pic>
      <p:sp>
        <p:nvSpPr>
          <p:cNvPr id="32" name="Google Shape;32;p6"/>
          <p:cNvSpPr/>
          <p:nvPr/>
        </p:nvSpPr>
        <p:spPr>
          <a:xfrm rot="10800000">
            <a:off x="4812025" y="2497325"/>
            <a:ext cx="598200" cy="6060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4579450" y="2930250"/>
            <a:ext cx="204000" cy="61800"/>
          </a:xfrm>
          <a:prstGeom prst="roundRect">
            <a:avLst>
              <a:gd fmla="val 16667" name="adj"/>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p:cSld name="TITLE_4_2_2_1_1">
    <p:spTree>
      <p:nvGrpSpPr>
        <p:cNvPr id="34" name="Shape 34"/>
        <p:cNvGrpSpPr/>
        <p:nvPr/>
      </p:nvGrpSpPr>
      <p:grpSpPr>
        <a:xfrm>
          <a:off x="0" y="0"/>
          <a:ext cx="0" cy="0"/>
          <a:chOff x="0" y="0"/>
          <a:chExt cx="0" cy="0"/>
        </a:xfrm>
      </p:grpSpPr>
      <p:graphicFrame>
        <p:nvGraphicFramePr>
          <p:cNvPr id="35" name="Google Shape;35;p7"/>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publisher</a:t>
                      </a:r>
                      <a:endParaRPr b="1" sz="24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a person, company, or organization that prepares and issues magazines, books, newspapers, or other materials </a:t>
                      </a:r>
                      <a:endParaRPr sz="18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This information can also come in handy when citing sources in your writing.</a:t>
                      </a:r>
                      <a:endParaRPr sz="1800">
                        <a:latin typeface="Lato"/>
                        <a:ea typeface="Lato"/>
                        <a:cs typeface="Lato"/>
                        <a:sym typeface="Lato"/>
                      </a:endParaRPr>
                    </a:p>
                  </a:txBody>
                  <a:tcPr marT="91425" marB="91425" marR="91425" marL="91425">
                    <a:solidFill>
                      <a:srgbClr val="FFFFFF"/>
                    </a:solidFill>
                  </a:tcPr>
                </a:tc>
              </a:tr>
            </a:tbl>
          </a:graphicData>
        </a:graphic>
      </p:graphicFrame>
      <p:pic>
        <p:nvPicPr>
          <p:cNvPr id="36" name="Google Shape;36;p7"/>
          <p:cNvPicPr preferRelativeResize="0"/>
          <p:nvPr/>
        </p:nvPicPr>
        <p:blipFill>
          <a:blip r:embed="rId2">
            <a:alphaModFix/>
          </a:blip>
          <a:stretch>
            <a:fillRect/>
          </a:stretch>
        </p:blipFill>
        <p:spPr>
          <a:xfrm>
            <a:off x="3380450" y="1235050"/>
            <a:ext cx="2448800" cy="3296099"/>
          </a:xfrm>
          <a:prstGeom prst="rect">
            <a:avLst/>
          </a:prstGeom>
          <a:noFill/>
          <a:ln>
            <a:noFill/>
          </a:ln>
          <a:effectLst>
            <a:outerShdw blurRad="57150" rotWithShape="0" algn="bl" dir="5400000" dist="19050">
              <a:srgbClr val="000000">
                <a:alpha val="50000"/>
              </a:srgbClr>
            </a:outerShdw>
          </a:effectLst>
        </p:spPr>
      </p:pic>
      <p:sp>
        <p:nvSpPr>
          <p:cNvPr id="37" name="Google Shape;37;p7"/>
          <p:cNvSpPr/>
          <p:nvPr/>
        </p:nvSpPr>
        <p:spPr>
          <a:xfrm>
            <a:off x="3418150" y="1235050"/>
            <a:ext cx="960300" cy="237900"/>
          </a:xfrm>
          <a:prstGeom prst="roundRect">
            <a:avLst>
              <a:gd fmla="val 16667" name="adj"/>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10800000">
            <a:off x="4378550" y="903350"/>
            <a:ext cx="598200" cy="6060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p:cSld name="TITLE_4_2_1">
    <p:spTree>
      <p:nvGrpSpPr>
        <p:cNvPr id="39" name="Shape 39"/>
        <p:cNvGrpSpPr/>
        <p:nvPr/>
      </p:nvGrpSpPr>
      <p:grpSpPr>
        <a:xfrm>
          <a:off x="0" y="0"/>
          <a:ext cx="0" cy="0"/>
          <a:chOff x="0" y="0"/>
          <a:chExt cx="0" cy="0"/>
        </a:xfrm>
      </p:grpSpPr>
      <p:graphicFrame>
        <p:nvGraphicFramePr>
          <p:cNvPr id="40" name="Google Shape;40;p8"/>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subheading</a:t>
                      </a:r>
                      <a:endParaRPr b="1" sz="24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a title given to a section within a piece of writing. Subheadings are usually in smaller print than the headline. </a:t>
                      </a:r>
                      <a:endParaRPr sz="18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rPr lang="en" sz="1800">
                          <a:latin typeface="Lato"/>
                          <a:ea typeface="Lato"/>
                          <a:cs typeface="Lato"/>
                          <a:sym typeface="Lato"/>
                        </a:rPr>
                        <a:t>Subheadings </a:t>
                      </a:r>
                      <a:r>
                        <a:rPr lang="en" sz="1800">
                          <a:solidFill>
                            <a:schemeClr val="dk1"/>
                          </a:solidFill>
                          <a:latin typeface="Lato"/>
                          <a:ea typeface="Lato"/>
                          <a:cs typeface="Lato"/>
                          <a:sym typeface="Lato"/>
                        </a:rPr>
                        <a:t>indicate the main idea of a section of a text. </a:t>
                      </a:r>
                      <a:endParaRPr sz="1800">
                        <a:latin typeface="Lato"/>
                        <a:ea typeface="Lato"/>
                        <a:cs typeface="Lato"/>
                        <a:sym typeface="Lato"/>
                      </a:endParaRPr>
                    </a:p>
                  </a:txBody>
                  <a:tcPr marT="91425" marB="91425" marR="91425" marL="91425">
                    <a:solidFill>
                      <a:srgbClr val="FFFFFF"/>
                    </a:solidFill>
                  </a:tcPr>
                </a:tc>
              </a:tr>
            </a:tbl>
          </a:graphicData>
        </a:graphic>
      </p:graphicFrame>
      <p:pic>
        <p:nvPicPr>
          <p:cNvPr id="41" name="Google Shape;41;p8"/>
          <p:cNvPicPr preferRelativeResize="0"/>
          <p:nvPr/>
        </p:nvPicPr>
        <p:blipFill>
          <a:blip r:embed="rId2">
            <a:alphaModFix/>
          </a:blip>
          <a:stretch>
            <a:fillRect/>
          </a:stretch>
        </p:blipFill>
        <p:spPr>
          <a:xfrm>
            <a:off x="3225675" y="995875"/>
            <a:ext cx="2692650" cy="3538075"/>
          </a:xfrm>
          <a:prstGeom prst="rect">
            <a:avLst/>
          </a:prstGeom>
          <a:noFill/>
          <a:ln>
            <a:noFill/>
          </a:ln>
          <a:effectLst>
            <a:outerShdw blurRad="57150" rotWithShape="0" algn="bl" dir="5400000" dist="19050">
              <a:srgbClr val="000000">
                <a:alpha val="50000"/>
              </a:srgbClr>
            </a:outerShdw>
          </a:effectLst>
        </p:spPr>
      </p:pic>
      <p:sp>
        <p:nvSpPr>
          <p:cNvPr id="42" name="Google Shape;42;p8"/>
          <p:cNvSpPr/>
          <p:nvPr/>
        </p:nvSpPr>
        <p:spPr>
          <a:xfrm>
            <a:off x="4126875" y="2514600"/>
            <a:ext cx="598200" cy="171300"/>
          </a:xfrm>
          <a:prstGeom prst="roundRect">
            <a:avLst>
              <a:gd fmla="val 16667" name="adj"/>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rot="10800000">
            <a:off x="4725082" y="1926065"/>
            <a:ext cx="598200" cy="8349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p:cSld name="TITLE_3_1_2">
    <p:spTree>
      <p:nvGrpSpPr>
        <p:cNvPr id="44" name="Shape 44"/>
        <p:cNvGrpSpPr/>
        <p:nvPr/>
      </p:nvGrpSpPr>
      <p:grpSpPr>
        <a:xfrm>
          <a:off x="0" y="0"/>
          <a:ext cx="0" cy="0"/>
          <a:chOff x="0" y="0"/>
          <a:chExt cx="0" cy="0"/>
        </a:xfrm>
      </p:grpSpPr>
      <p:graphicFrame>
        <p:nvGraphicFramePr>
          <p:cNvPr id="45" name="Google Shape;45;p9"/>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 </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map</a:t>
                      </a:r>
                      <a:endParaRPr sz="2400">
                        <a:latin typeface="Lato Black"/>
                        <a:ea typeface="Lato Black"/>
                        <a:cs typeface="Lato Black"/>
                        <a:sym typeface="Lato Black"/>
                      </a:endParaRPr>
                    </a:p>
                    <a:p>
                      <a:pPr indent="0" lvl="0" marL="0" rtl="0" algn="l">
                        <a:spcBef>
                          <a:spcPts val="0"/>
                        </a:spcBef>
                        <a:spcAft>
                          <a:spcPts val="0"/>
                        </a:spcAft>
                        <a:buNone/>
                      </a:pPr>
                      <a:r>
                        <a:rPr lang="en" sz="1800">
                          <a:latin typeface="Lato"/>
                          <a:ea typeface="Lato"/>
                          <a:cs typeface="Lato"/>
                          <a:sym typeface="Lato"/>
                        </a:rPr>
                        <a:t>a drawing that represents a geographic area, such as land or sea </a:t>
                      </a:r>
                      <a:endParaRPr sz="24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rPr lang="en" sz="1800">
                          <a:solidFill>
                            <a:schemeClr val="dk1"/>
                          </a:solidFill>
                          <a:latin typeface="Lato"/>
                          <a:ea typeface="Lato"/>
                          <a:cs typeface="Lato"/>
                          <a:sym typeface="Lato"/>
                        </a:rPr>
                        <a:t>Maps help readers locate a place in the world related to the text. </a:t>
                      </a:r>
                      <a:endParaRPr/>
                    </a:p>
                  </a:txBody>
                  <a:tcPr marT="91425" marB="91425" marR="91425" marL="91425">
                    <a:solidFill>
                      <a:srgbClr val="FFFFFF"/>
                    </a:solidFill>
                  </a:tcPr>
                </a:tc>
              </a:tr>
            </a:tbl>
          </a:graphicData>
        </a:graphic>
      </p:graphicFrame>
      <p:pic>
        <p:nvPicPr>
          <p:cNvPr id="46" name="Google Shape;46;p9"/>
          <p:cNvPicPr preferRelativeResize="0"/>
          <p:nvPr/>
        </p:nvPicPr>
        <p:blipFill>
          <a:blip r:embed="rId2">
            <a:alphaModFix/>
          </a:blip>
          <a:stretch>
            <a:fillRect/>
          </a:stretch>
        </p:blipFill>
        <p:spPr>
          <a:xfrm>
            <a:off x="3365163" y="1179875"/>
            <a:ext cx="2479380" cy="3257849"/>
          </a:xfrm>
          <a:prstGeom prst="rect">
            <a:avLst/>
          </a:prstGeom>
          <a:noFill/>
          <a:ln>
            <a:noFill/>
          </a:ln>
          <a:effectLst>
            <a:outerShdw blurRad="57150" rotWithShape="0" algn="bl" dir="5400000" dist="19050">
              <a:srgbClr val="000000">
                <a:alpha val="50000"/>
              </a:srgbClr>
            </a:outerShdw>
          </a:effectLst>
        </p:spPr>
      </p:pic>
      <p:sp>
        <p:nvSpPr>
          <p:cNvPr id="47" name="Google Shape;47;p9"/>
          <p:cNvSpPr/>
          <p:nvPr/>
        </p:nvSpPr>
        <p:spPr>
          <a:xfrm>
            <a:off x="4508500" y="3252650"/>
            <a:ext cx="1383000" cy="1261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rot="10800000">
            <a:off x="5891507" y="3252640"/>
            <a:ext cx="598200" cy="8349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p:cSld name="TITLE_4_1">
    <p:spTree>
      <p:nvGrpSpPr>
        <p:cNvPr id="49" name="Shape 49"/>
        <p:cNvGrpSpPr/>
        <p:nvPr/>
      </p:nvGrpSpPr>
      <p:grpSpPr>
        <a:xfrm>
          <a:off x="0" y="0"/>
          <a:ext cx="0" cy="0"/>
          <a:chOff x="0" y="0"/>
          <a:chExt cx="0" cy="0"/>
        </a:xfrm>
      </p:grpSpPr>
      <p:graphicFrame>
        <p:nvGraphicFramePr>
          <p:cNvPr id="50" name="Google Shape;50;p10"/>
          <p:cNvGraphicFramePr/>
          <p:nvPr/>
        </p:nvGraphicFramePr>
        <p:xfrm>
          <a:off x="240075" y="477922"/>
          <a:ext cx="3000000" cy="3000000"/>
        </p:xfrm>
        <a:graphic>
          <a:graphicData uri="http://schemas.openxmlformats.org/drawingml/2006/table">
            <a:tbl>
              <a:tblPr>
                <a:noFill/>
                <a:tableStyleId>{B1BA4F52-D943-46D1-8642-17490BFE0CAE}</a:tableStyleId>
              </a:tblPr>
              <a:tblGrid>
                <a:gridCol w="2909850"/>
                <a:gridCol w="2909850"/>
                <a:gridCol w="2909850"/>
              </a:tblGrid>
              <a:tr h="425625">
                <a:tc>
                  <a:txBody>
                    <a:bodyPr/>
                    <a:lstStyle/>
                    <a:p>
                      <a:pPr indent="0" lvl="0" marL="0" rtl="0" algn="ctr">
                        <a:spcBef>
                          <a:spcPts val="0"/>
                        </a:spcBef>
                        <a:spcAft>
                          <a:spcPts val="0"/>
                        </a:spcAft>
                        <a:buNone/>
                      </a:pPr>
                      <a:r>
                        <a:rPr b="1" lang="en">
                          <a:latin typeface="Lato"/>
                          <a:ea typeface="Lato"/>
                          <a:cs typeface="Lato"/>
                          <a:sym typeface="Lato"/>
                        </a:rPr>
                        <a:t>TEXT FEATURE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EXAMPLE</a:t>
                      </a:r>
                      <a:endParaRPr b="1">
                        <a:latin typeface="Lato"/>
                        <a:ea typeface="Lato"/>
                        <a:cs typeface="Lato"/>
                        <a:sym typeface="Lato"/>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a:latin typeface="Lato"/>
                          <a:ea typeface="Lato"/>
                          <a:cs typeface="Lato"/>
                          <a:sym typeface="Lato"/>
                        </a:rPr>
                        <a:t>PURPOSE</a:t>
                      </a:r>
                      <a:endParaRPr b="1">
                        <a:latin typeface="Lato"/>
                        <a:ea typeface="Lato"/>
                        <a:cs typeface="Lato"/>
                        <a:sym typeface="Lato"/>
                      </a:endParaRPr>
                    </a:p>
                  </a:txBody>
                  <a:tcPr marT="91425" marB="91425" marR="91425" marL="91425">
                    <a:solidFill>
                      <a:srgbClr val="FFFFFF"/>
                    </a:solidFill>
                  </a:tcPr>
                </a:tc>
              </a:tr>
              <a:tr h="3896475">
                <a:tc>
                  <a:txBody>
                    <a:bodyPr/>
                    <a:lstStyle/>
                    <a:p>
                      <a:pPr indent="0" lvl="0" marL="0" rtl="0" algn="l">
                        <a:spcBef>
                          <a:spcPts val="0"/>
                        </a:spcBef>
                        <a:spcAft>
                          <a:spcPts val="0"/>
                        </a:spcAft>
                        <a:buNone/>
                      </a:pPr>
                      <a:r>
                        <a:rPr lang="en" sz="2400">
                          <a:latin typeface="Lato Black"/>
                          <a:ea typeface="Lato Black"/>
                          <a:cs typeface="Lato Black"/>
                          <a:sym typeface="Lato Black"/>
                        </a:rPr>
                        <a:t>photograph</a:t>
                      </a:r>
                      <a:r>
                        <a:rPr b="1" lang="en" sz="2400">
                          <a:latin typeface="Lato"/>
                          <a:ea typeface="Lato"/>
                          <a:cs typeface="Lato"/>
                          <a:sym typeface="Lato"/>
                        </a:rPr>
                        <a:t> </a:t>
                      </a:r>
                      <a:endParaRPr b="1" sz="24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a picture made using a camera</a:t>
                      </a:r>
                      <a:endParaRPr sz="1800">
                        <a:latin typeface="Lato"/>
                        <a:ea typeface="Lato"/>
                        <a:cs typeface="Lato"/>
                        <a:sym typeface="Lato"/>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rPr lang="en" sz="1800">
                          <a:latin typeface="Lato"/>
                          <a:ea typeface="Lato"/>
                          <a:cs typeface="Lato"/>
                          <a:sym typeface="Lato"/>
                        </a:rPr>
                        <a:t>Photographs show readers what someone or something mentioned in the text looks like.</a:t>
                      </a:r>
                      <a:endParaRPr sz="1800">
                        <a:latin typeface="Lato"/>
                        <a:ea typeface="Lato"/>
                        <a:cs typeface="Lato"/>
                        <a:sym typeface="Lato"/>
                      </a:endParaRPr>
                    </a:p>
                  </a:txBody>
                  <a:tcPr marT="91425" marB="91425" marR="91425" marL="91425">
                    <a:solidFill>
                      <a:srgbClr val="FFFFFF"/>
                    </a:solidFill>
                  </a:tcPr>
                </a:tc>
              </a:tr>
            </a:tbl>
          </a:graphicData>
        </a:graphic>
      </p:graphicFrame>
      <p:pic>
        <p:nvPicPr>
          <p:cNvPr id="51" name="Google Shape;51;p10"/>
          <p:cNvPicPr preferRelativeResize="0"/>
          <p:nvPr/>
        </p:nvPicPr>
        <p:blipFill>
          <a:blip r:embed="rId2">
            <a:alphaModFix/>
          </a:blip>
          <a:stretch>
            <a:fillRect/>
          </a:stretch>
        </p:blipFill>
        <p:spPr>
          <a:xfrm>
            <a:off x="3309201" y="1154601"/>
            <a:ext cx="2591301" cy="3402450"/>
          </a:xfrm>
          <a:prstGeom prst="rect">
            <a:avLst/>
          </a:prstGeom>
          <a:noFill/>
          <a:ln>
            <a:noFill/>
          </a:ln>
          <a:effectLst>
            <a:outerShdw blurRad="57150" rotWithShape="0" algn="bl" dir="5400000" dist="19050">
              <a:srgbClr val="000000">
                <a:alpha val="50000"/>
              </a:srgbClr>
            </a:outerShdw>
          </a:effectLst>
        </p:spPr>
      </p:pic>
      <p:sp>
        <p:nvSpPr>
          <p:cNvPr id="52" name="Google Shape;52;p10"/>
          <p:cNvSpPr/>
          <p:nvPr/>
        </p:nvSpPr>
        <p:spPr>
          <a:xfrm>
            <a:off x="4303950" y="2663675"/>
            <a:ext cx="839700" cy="1204500"/>
          </a:xfrm>
          <a:prstGeom prst="roundRect">
            <a:avLst>
              <a:gd fmla="val 16667" name="adj"/>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p:nvPr/>
        </p:nvSpPr>
        <p:spPr>
          <a:xfrm>
            <a:off x="3309200" y="2825225"/>
            <a:ext cx="994800" cy="1106700"/>
          </a:xfrm>
          <a:prstGeom prst="roundRect">
            <a:avLst>
              <a:gd fmla="val 16667" name="adj"/>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rot="10800000">
            <a:off x="4994853" y="2748698"/>
            <a:ext cx="389700" cy="6924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p:nvPr/>
        </p:nvSpPr>
        <p:spPr>
          <a:xfrm rot="10800000">
            <a:off x="4069528" y="2574148"/>
            <a:ext cx="389700" cy="692400"/>
          </a:xfrm>
          <a:prstGeom prst="bentArrow">
            <a:avLst>
              <a:gd fmla="val 25000" name="adj1"/>
              <a:gd fmla="val 25000" name="adj2"/>
              <a:gd fmla="val 25000" name="adj3"/>
              <a:gd fmla="val 43750" name="adj4"/>
            </a:avLst>
          </a:prstGeom>
          <a:solidFill>
            <a:srgbClr val="FF0000"/>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3177EE"/>
            </a:gs>
            <a:gs pos="100000">
              <a:srgbClr val="113D8A"/>
            </a:gs>
          </a:gsLst>
          <a:lin ang="5400012" scaled="0"/>
        </a:gradFill>
      </p:bgPr>
    </p:bg>
    <p:spTree>
      <p:nvGrpSpPr>
        <p:cNvPr id="5" name="Shape 5"/>
        <p:cNvGrpSpPr/>
        <p:nvPr/>
      </p:nvGrpSpPr>
      <p:grpSpPr>
        <a:xfrm>
          <a:off x="0" y="0"/>
          <a:ext cx="0" cy="0"/>
          <a:chOff x="0" y="0"/>
          <a:chExt cx="0" cy="0"/>
        </a:xfrm>
      </p:grpSpPr>
      <p:sp>
        <p:nvSpPr>
          <p:cNvPr id="6" name="Google Shape;6;p1"/>
          <p:cNvSpPr txBox="1"/>
          <p:nvPr/>
        </p:nvSpPr>
        <p:spPr>
          <a:xfrm>
            <a:off x="630750" y="4801625"/>
            <a:ext cx="7882500" cy="203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en" sz="400">
                <a:solidFill>
                  <a:srgbClr val="FFFFFF"/>
                </a:solidFill>
              </a:rPr>
              <a:t>©2022 BY SCHOLASTIC INC. ALL RIGHTS RESERVED. PERMISSION GRANTED TO TEACHERS AND SUBSCRIBERS TO MAKE COPIES OF THIS FILE TO DISTRIBUTE TO STUDENTS. SCHOLASTIC IS NOT RESPONSIBLE FOR ANY EDITS TO THESE MATERIALS MADE BY EDUCATORS OR THEIR STUDENTS.</a:t>
            </a:r>
            <a:endParaRPr sz="400">
              <a:solidFill>
                <a:srgbClr val="FFFFFF"/>
              </a:solidFill>
            </a:endParaRPr>
          </a:p>
          <a:p>
            <a:pPr indent="0" lvl="0" marL="0" rtl="0" algn="ctr">
              <a:lnSpc>
                <a:spcPct val="115000"/>
              </a:lnSpc>
              <a:spcBef>
                <a:spcPts val="0"/>
              </a:spcBef>
              <a:spcAft>
                <a:spcPts val="0"/>
              </a:spcAft>
              <a:buClr>
                <a:srgbClr val="000000"/>
              </a:buClr>
              <a:buSzPts val="1100"/>
              <a:buFont typeface="Arial"/>
              <a:buNone/>
            </a:pPr>
            <a:r>
              <a:t/>
            </a:r>
            <a:endParaRPr sz="500"/>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